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3" r:id="rId6"/>
    <p:sldId id="266" r:id="rId7"/>
    <p:sldId id="267" r:id="rId8"/>
    <p:sldId id="262" r:id="rId9"/>
    <p:sldId id="276" r:id="rId10"/>
    <p:sldId id="275" r:id="rId11"/>
    <p:sldId id="271" r:id="rId12"/>
    <p:sldId id="274" r:id="rId13"/>
    <p:sldId id="270" r:id="rId14"/>
  </p:sldIdLst>
  <p:sldSz cx="10160000" cy="5715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63AD7-F849-460A-969B-7E2C303CD7E0}" v="1" dt="2020-11-18T16:16:10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279" autoAdjust="0"/>
  </p:normalViewPr>
  <p:slideViewPr>
    <p:cSldViewPr snapToGrid="0">
      <p:cViewPr varScale="1">
        <p:scale>
          <a:sx n="112" d="100"/>
          <a:sy n="112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fr-FR" noProof="0" dirty="0" smtClean="0"/>
            <a:t>Lambda</a:t>
          </a:r>
          <a:endParaRPr lang="fr-FR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fr-FR" noProof="0" dirty="0" smtClean="0"/>
            <a:t>Chaine de compilation</a:t>
          </a:r>
          <a:endParaRPr lang="fr-FR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fr-FR" noProof="0" dirty="0" smtClean="0"/>
            <a:t>Entêtes précompilées</a:t>
          </a:r>
          <a:endParaRPr lang="fr-FR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B3835E06-AD46-49BF-BE3E-9364442969CC}">
      <dgm:prSet phldrT="[Text]"/>
      <dgm:spPr/>
      <dgm:t>
        <a:bodyPr rtlCol="0"/>
        <a:lstStyle/>
        <a:p>
          <a:pPr rtl="0"/>
          <a:r>
            <a:rPr lang="fr-FR" noProof="0" dirty="0" smtClean="0"/>
            <a:t>Options de compilation</a:t>
          </a:r>
          <a:endParaRPr lang="fr-FR" noProof="0" dirty="0"/>
        </a:p>
      </dgm:t>
    </dgm:pt>
    <dgm:pt modelId="{BB696336-0E0D-40CA-AA3F-120C95A08CD7}" type="parTrans" cxnId="{45DCBF96-78D7-446F-972D-294271A0D284}">
      <dgm:prSet/>
      <dgm:spPr/>
      <dgm:t>
        <a:bodyPr/>
        <a:lstStyle/>
        <a:p>
          <a:endParaRPr lang="fr-FR"/>
        </a:p>
      </dgm:t>
    </dgm:pt>
    <dgm:pt modelId="{EFCD65F4-3F3D-4C27-88AD-F9332D9DF0B6}" type="sibTrans" cxnId="{45DCBF96-78D7-446F-972D-294271A0D284}">
      <dgm:prSet/>
      <dgm:spPr/>
      <dgm:t>
        <a:bodyPr/>
        <a:lstStyle/>
        <a:p>
          <a:endParaRPr lang="fr-FR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4" custScaleX="157625" custScaleY="157625" custLinFactNeighborX="870" custLinFactNeighborY="-2263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4" custScaleX="200208" custScaleY="157625" custLinFactNeighborX="0" custLinFactNeighborY="-22048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4" custScaleX="157625" custScaleY="157625" custLinFactNeighborX="870" custLinFactNeighborY="-2176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29FBFD5D-DF59-4346-AEED-2C9418603B80}" type="pres">
      <dgm:prSet presAssocID="{FA28C9D6-476E-43CD-BA23-D6D990FD78D0}" presName="sibTrans" presStyleCnt="0"/>
      <dgm:spPr/>
    </dgm:pt>
    <dgm:pt modelId="{C3DFAF31-BDFD-4B3D-9F2A-65E24EFAC0CF}" type="pres">
      <dgm:prSet presAssocID="{B3835E06-AD46-49BF-BE3E-9364442969CC}" presName="compNode" presStyleCnt="0"/>
      <dgm:spPr/>
    </dgm:pt>
    <dgm:pt modelId="{D926812A-E61D-44AE-8E38-A3D0C7DB636F}" type="pres">
      <dgm:prSet presAssocID="{B3835E06-AD46-49BF-BE3E-9364442969CC}" presName="iconRect" presStyleLbl="node1" presStyleIdx="3" presStyleCnt="4" custScaleX="149350" custScaleY="149350" custLinFactNeighborX="1055" custLinFactNeighborY="-16880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9ACB2D0F-52AE-47F7-8C1B-036943D0B015}" type="pres">
      <dgm:prSet presAssocID="{B3835E06-AD46-49BF-BE3E-9364442969CC}" presName="spaceRect" presStyleCnt="0"/>
      <dgm:spPr/>
    </dgm:pt>
    <dgm:pt modelId="{399A7AD5-4E6A-4ED5-B905-7F8EACCFFA4A}" type="pres">
      <dgm:prSet presAssocID="{B3835E06-AD46-49BF-BE3E-9364442969CC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45DCBF96-78D7-446F-972D-294271A0D284}" srcId="{7D9C16A6-8C48-4165-8DAF-8C957C12A8FA}" destId="{B3835E06-AD46-49BF-BE3E-9364442969CC}" srcOrd="3" destOrd="0" parTransId="{BB696336-0E0D-40CA-AA3F-120C95A08CD7}" sibTransId="{EFCD65F4-3F3D-4C27-88AD-F9332D9DF0B6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FFC7D87F-EF5C-4D1A-B5D7-F843320C74A8}" type="presOf" srcId="{B3835E06-AD46-49BF-BE3E-9364442969CC}" destId="{399A7AD5-4E6A-4ED5-B905-7F8EACCFFA4A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  <dgm:cxn modelId="{A19B1AFE-45DD-4651-A7F0-C828233A45BD}" type="presParOf" srcId="{8994D886-A75F-411A-A9D7-D31991FF12BD}" destId="{29FBFD5D-DF59-4346-AEED-2C9418603B80}" srcOrd="5" destOrd="0" presId="urn:microsoft.com/office/officeart/2018/2/layout/IconLabelList"/>
    <dgm:cxn modelId="{2EEB3C36-E700-42CE-BCE2-F07FBC84C728}" type="presParOf" srcId="{8994D886-A75F-411A-A9D7-D31991FF12BD}" destId="{C3DFAF31-BDFD-4B3D-9F2A-65E24EFAC0CF}" srcOrd="6" destOrd="0" presId="urn:microsoft.com/office/officeart/2018/2/layout/IconLabelList"/>
    <dgm:cxn modelId="{D3D6B243-9F21-4EBE-B2BB-94F7B757A31A}" type="presParOf" srcId="{C3DFAF31-BDFD-4B3D-9F2A-65E24EFAC0CF}" destId="{D926812A-E61D-44AE-8E38-A3D0C7DB636F}" srcOrd="0" destOrd="0" presId="urn:microsoft.com/office/officeart/2018/2/layout/IconLabelList"/>
    <dgm:cxn modelId="{F83E438C-2921-444E-8DBC-A272B0460751}" type="presParOf" srcId="{C3DFAF31-BDFD-4B3D-9F2A-65E24EFAC0CF}" destId="{9ACB2D0F-52AE-47F7-8C1B-036943D0B015}" srcOrd="1" destOrd="0" presId="urn:microsoft.com/office/officeart/2018/2/layout/IconLabelList"/>
    <dgm:cxn modelId="{8F1D8E98-182F-499C-B91A-E2DFA78B7530}" type="presParOf" srcId="{C3DFAF31-BDFD-4B3D-9F2A-65E24EFAC0CF}" destId="{399A7AD5-4E6A-4ED5-B905-7F8EACCFFA4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fr-FR" noProof="0" dirty="0" smtClean="0"/>
            <a:t>KISS</a:t>
          </a:r>
          <a:endParaRPr lang="fr-FR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fr-FR" noProof="0" dirty="0" smtClean="0"/>
            <a:t>Niveaux d’abstraction</a:t>
          </a:r>
          <a:endParaRPr lang="fr-FR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fr-FR" noProof="0" dirty="0" err="1" smtClean="0"/>
            <a:t>Templates</a:t>
          </a:r>
          <a:endParaRPr lang="fr-FR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B3835E06-AD46-49BF-BE3E-9364442969CC}">
      <dgm:prSet phldrT="[Text]"/>
      <dgm:spPr/>
      <dgm:t>
        <a:bodyPr rtlCol="0"/>
        <a:lstStyle/>
        <a:p>
          <a:pPr rtl="0"/>
          <a:r>
            <a:rPr lang="fr-FR" noProof="0" dirty="0" smtClean="0"/>
            <a:t>Typage fort</a:t>
          </a:r>
          <a:endParaRPr lang="fr-FR" noProof="0" dirty="0"/>
        </a:p>
      </dgm:t>
    </dgm:pt>
    <dgm:pt modelId="{BB696336-0E0D-40CA-AA3F-120C95A08CD7}" type="parTrans" cxnId="{45DCBF96-78D7-446F-972D-294271A0D284}">
      <dgm:prSet/>
      <dgm:spPr/>
      <dgm:t>
        <a:bodyPr/>
        <a:lstStyle/>
        <a:p>
          <a:endParaRPr lang="fr-FR"/>
        </a:p>
      </dgm:t>
    </dgm:pt>
    <dgm:pt modelId="{EFCD65F4-3F3D-4C27-88AD-F9332D9DF0B6}" type="sibTrans" cxnId="{45DCBF96-78D7-446F-972D-294271A0D284}">
      <dgm:prSet/>
      <dgm:spPr/>
      <dgm:t>
        <a:bodyPr/>
        <a:lstStyle/>
        <a:p>
          <a:endParaRPr lang="fr-FR"/>
        </a:p>
      </dgm:t>
    </dgm:pt>
    <dgm:pt modelId="{D94E36C1-DAD1-4ACA-8E42-89622364C0F4}">
      <dgm:prSet phldrT="[Text]"/>
      <dgm:spPr/>
      <dgm:t>
        <a:bodyPr rtlCol="0"/>
        <a:lstStyle/>
        <a:p>
          <a:pPr rtl="0"/>
          <a:r>
            <a:rPr lang="fr-FR" noProof="0" dirty="0" err="1" smtClean="0"/>
            <a:t>Ownership</a:t>
          </a:r>
          <a:endParaRPr lang="fr-FR" noProof="0" dirty="0"/>
        </a:p>
      </dgm:t>
    </dgm:pt>
    <dgm:pt modelId="{533466E0-1178-42BA-BAEE-2CD423546A30}" type="parTrans" cxnId="{6E17E429-57F3-41A0-B3C8-E423E487E3EA}">
      <dgm:prSet/>
      <dgm:spPr/>
      <dgm:t>
        <a:bodyPr/>
        <a:lstStyle/>
        <a:p>
          <a:endParaRPr lang="fr-FR"/>
        </a:p>
      </dgm:t>
    </dgm:pt>
    <dgm:pt modelId="{F7C54A52-D219-4918-9F25-C8228405F975}" type="sibTrans" cxnId="{6E17E429-57F3-41A0-B3C8-E423E487E3EA}">
      <dgm:prSet/>
      <dgm:spPr/>
      <dgm:t>
        <a:bodyPr/>
        <a:lstStyle/>
        <a:p>
          <a:endParaRPr lang="fr-FR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5" custScaleX="157625" custScaleY="157625" custLinFactNeighborX="870" custLinFactNeighborY="-2263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5" custScaleX="200208" custScaleY="157625" custLinFactNeighborX="0" custLinFactNeighborY="-22048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5" custScaleX="157625" custScaleY="157625" custLinFactNeighborX="870" custLinFactNeighborY="-2176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extLst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29FBFD5D-DF59-4346-AEED-2C9418603B80}" type="pres">
      <dgm:prSet presAssocID="{FA28C9D6-476E-43CD-BA23-D6D990FD78D0}" presName="sibTrans" presStyleCnt="0"/>
      <dgm:spPr/>
    </dgm:pt>
    <dgm:pt modelId="{C3DFAF31-BDFD-4B3D-9F2A-65E24EFAC0CF}" type="pres">
      <dgm:prSet presAssocID="{B3835E06-AD46-49BF-BE3E-9364442969CC}" presName="compNode" presStyleCnt="0"/>
      <dgm:spPr/>
    </dgm:pt>
    <dgm:pt modelId="{D926812A-E61D-44AE-8E38-A3D0C7DB636F}" type="pres">
      <dgm:prSet presAssocID="{B3835E06-AD46-49BF-BE3E-9364442969CC}" presName="iconRect" presStyleLbl="node1" presStyleIdx="3" presStyleCnt="5" custScaleX="166626" custScaleY="166625" custLinFactNeighborX="3929" custLinFactNeighborY="-1833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9ACB2D0F-52AE-47F7-8C1B-036943D0B015}" type="pres">
      <dgm:prSet presAssocID="{B3835E06-AD46-49BF-BE3E-9364442969CC}" presName="spaceRect" presStyleCnt="0"/>
      <dgm:spPr/>
    </dgm:pt>
    <dgm:pt modelId="{399A7AD5-4E6A-4ED5-B905-7F8EACCFFA4A}" type="pres">
      <dgm:prSet presAssocID="{B3835E06-AD46-49BF-BE3E-9364442969CC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427D18FC-7EFE-49FD-8880-5F2E56CB93D9}" type="pres">
      <dgm:prSet presAssocID="{EFCD65F4-3F3D-4C27-88AD-F9332D9DF0B6}" presName="sibTrans" presStyleCnt="0"/>
      <dgm:spPr/>
    </dgm:pt>
    <dgm:pt modelId="{C4607A28-E3EB-4E36-B207-181922C14B83}" type="pres">
      <dgm:prSet presAssocID="{D94E36C1-DAD1-4ACA-8E42-89622364C0F4}" presName="compNode" presStyleCnt="0"/>
      <dgm:spPr/>
    </dgm:pt>
    <dgm:pt modelId="{F592AD65-F0E2-4AEC-9257-1E2328E6E5D8}" type="pres">
      <dgm:prSet presAssocID="{D94E36C1-DAD1-4ACA-8E42-89622364C0F4}" presName="iconRect" presStyleLbl="node1" presStyleIdx="4" presStyleCnt="5" custScaleX="168214" custScaleY="168213" custLinFactNeighborX="-3938" custLinFactNeighborY="-19644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9405583-6B70-4BC7-920D-3818638C2595}" type="pres">
      <dgm:prSet presAssocID="{D94E36C1-DAD1-4ACA-8E42-89622364C0F4}" presName="spaceRect" presStyleCnt="0"/>
      <dgm:spPr/>
    </dgm:pt>
    <dgm:pt modelId="{E52A5CBD-F25E-4335-9A3E-35650A54A266}" type="pres">
      <dgm:prSet presAssocID="{D94E36C1-DAD1-4ACA-8E42-89622364C0F4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17E429-57F3-41A0-B3C8-E423E487E3EA}" srcId="{7D9C16A6-8C48-4165-8DAF-8C957C12A8FA}" destId="{D94E36C1-DAD1-4ACA-8E42-89622364C0F4}" srcOrd="4" destOrd="0" parTransId="{533466E0-1178-42BA-BAEE-2CD423546A30}" sibTransId="{F7C54A52-D219-4918-9F25-C8228405F975}"/>
    <dgm:cxn modelId="{C097E568-CC6B-48D5-8671-AB18DD16DF5B}" type="presOf" srcId="{D94E36C1-DAD1-4ACA-8E42-89622364C0F4}" destId="{E52A5CBD-F25E-4335-9A3E-35650A54A266}" srcOrd="0" destOrd="0" presId="urn:microsoft.com/office/officeart/2018/2/layout/IconLabelList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45DCBF96-78D7-446F-972D-294271A0D284}" srcId="{7D9C16A6-8C48-4165-8DAF-8C957C12A8FA}" destId="{B3835E06-AD46-49BF-BE3E-9364442969CC}" srcOrd="3" destOrd="0" parTransId="{BB696336-0E0D-40CA-AA3F-120C95A08CD7}" sibTransId="{EFCD65F4-3F3D-4C27-88AD-F9332D9DF0B6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FFC7D87F-EF5C-4D1A-B5D7-F843320C74A8}" type="presOf" srcId="{B3835E06-AD46-49BF-BE3E-9364442969CC}" destId="{399A7AD5-4E6A-4ED5-B905-7F8EACCFFA4A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  <dgm:cxn modelId="{A19B1AFE-45DD-4651-A7F0-C828233A45BD}" type="presParOf" srcId="{8994D886-A75F-411A-A9D7-D31991FF12BD}" destId="{29FBFD5D-DF59-4346-AEED-2C9418603B80}" srcOrd="5" destOrd="0" presId="urn:microsoft.com/office/officeart/2018/2/layout/IconLabelList"/>
    <dgm:cxn modelId="{2EEB3C36-E700-42CE-BCE2-F07FBC84C728}" type="presParOf" srcId="{8994D886-A75F-411A-A9D7-D31991FF12BD}" destId="{C3DFAF31-BDFD-4B3D-9F2A-65E24EFAC0CF}" srcOrd="6" destOrd="0" presId="urn:microsoft.com/office/officeart/2018/2/layout/IconLabelList"/>
    <dgm:cxn modelId="{D3D6B243-9F21-4EBE-B2BB-94F7B757A31A}" type="presParOf" srcId="{C3DFAF31-BDFD-4B3D-9F2A-65E24EFAC0CF}" destId="{D926812A-E61D-44AE-8E38-A3D0C7DB636F}" srcOrd="0" destOrd="0" presId="urn:microsoft.com/office/officeart/2018/2/layout/IconLabelList"/>
    <dgm:cxn modelId="{F83E438C-2921-444E-8DBC-A272B0460751}" type="presParOf" srcId="{C3DFAF31-BDFD-4B3D-9F2A-65E24EFAC0CF}" destId="{9ACB2D0F-52AE-47F7-8C1B-036943D0B015}" srcOrd="1" destOrd="0" presId="urn:microsoft.com/office/officeart/2018/2/layout/IconLabelList"/>
    <dgm:cxn modelId="{8F1D8E98-182F-499C-B91A-E2DFA78B7530}" type="presParOf" srcId="{C3DFAF31-BDFD-4B3D-9F2A-65E24EFAC0CF}" destId="{399A7AD5-4E6A-4ED5-B905-7F8EACCFFA4A}" srcOrd="2" destOrd="0" presId="urn:microsoft.com/office/officeart/2018/2/layout/IconLabelList"/>
    <dgm:cxn modelId="{14785A61-4CA6-4C42-8D1D-06E7B4BEE1DC}" type="presParOf" srcId="{8994D886-A75F-411A-A9D7-D31991FF12BD}" destId="{427D18FC-7EFE-49FD-8880-5F2E56CB93D9}" srcOrd="7" destOrd="0" presId="urn:microsoft.com/office/officeart/2018/2/layout/IconLabelList"/>
    <dgm:cxn modelId="{F29C6986-9AAF-4879-97CC-92C35F25A340}" type="presParOf" srcId="{8994D886-A75F-411A-A9D7-D31991FF12BD}" destId="{C4607A28-E3EB-4E36-B207-181922C14B83}" srcOrd="8" destOrd="0" presId="urn:microsoft.com/office/officeart/2018/2/layout/IconLabelList"/>
    <dgm:cxn modelId="{451506B4-3025-4DE7-94E5-A487CC38060D}" type="presParOf" srcId="{C4607A28-E3EB-4E36-B207-181922C14B83}" destId="{F592AD65-F0E2-4AEC-9257-1E2328E6E5D8}" srcOrd="0" destOrd="0" presId="urn:microsoft.com/office/officeart/2018/2/layout/IconLabelList"/>
    <dgm:cxn modelId="{11A57E7B-FA21-4FCF-A67C-7BBE1C7ACB0E}" type="presParOf" srcId="{C4607A28-E3EB-4E36-B207-181922C14B83}" destId="{39405583-6B70-4BC7-920D-3818638C2595}" srcOrd="1" destOrd="0" presId="urn:microsoft.com/office/officeart/2018/2/layout/IconLabelList"/>
    <dgm:cxn modelId="{F8A432B6-9FA1-46FB-9292-931FCAF8E76E}" type="presParOf" srcId="{C4607A28-E3EB-4E36-B207-181922C14B83}" destId="{E52A5CBD-F25E-4335-9A3E-35650A54A2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303843" y="233097"/>
          <a:ext cx="1440605" cy="144060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701" y="1905697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Lambda</a:t>
          </a:r>
          <a:endParaRPr lang="fr-FR" sz="2500" kern="1200" noProof="0" dirty="0"/>
        </a:p>
      </dsp:txBody>
      <dsp:txXfrm>
        <a:off x="701" y="1905697"/>
        <a:ext cx="2030988" cy="720000"/>
      </dsp:txXfrm>
    </dsp:sp>
    <dsp:sp modelId="{CE9DF0E8-B0DE-4E1E-9FF4-6006AD8428DB}">
      <dsp:nvSpPr>
        <dsp:cNvPr id="0" name=""/>
        <dsp:cNvSpPr/>
      </dsp:nvSpPr>
      <dsp:spPr>
        <a:xfrm>
          <a:off x="2487711" y="238434"/>
          <a:ext cx="1829790" cy="144060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2387112" y="1905697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Chaine de compilation</a:t>
          </a:r>
          <a:endParaRPr lang="fr-FR" sz="2500" kern="1200" noProof="0" dirty="0"/>
        </a:p>
      </dsp:txBody>
      <dsp:txXfrm>
        <a:off x="2387112" y="1905697"/>
        <a:ext cx="2030988" cy="720000"/>
      </dsp:txXfrm>
    </dsp:sp>
    <dsp:sp modelId="{6DB1FE51-13D0-4A38-AD6E-48D4371A1AF3}">
      <dsp:nvSpPr>
        <dsp:cNvPr id="0" name=""/>
        <dsp:cNvSpPr/>
      </dsp:nvSpPr>
      <dsp:spPr>
        <a:xfrm>
          <a:off x="5076666" y="241057"/>
          <a:ext cx="1440605" cy="144060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4773523" y="1905697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Entêtes précompilées</a:t>
          </a:r>
          <a:endParaRPr lang="fr-FR" sz="2500" kern="1200" noProof="0" dirty="0"/>
        </a:p>
      </dsp:txBody>
      <dsp:txXfrm>
        <a:off x="4773523" y="1905697"/>
        <a:ext cx="2030988" cy="720000"/>
      </dsp:txXfrm>
    </dsp:sp>
    <dsp:sp modelId="{D926812A-E61D-44AE-8E38-A3D0C7DB636F}">
      <dsp:nvSpPr>
        <dsp:cNvPr id="0" name=""/>
        <dsp:cNvSpPr/>
      </dsp:nvSpPr>
      <dsp:spPr>
        <a:xfrm>
          <a:off x="7502582" y="304574"/>
          <a:ext cx="1364976" cy="1364976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7AD5-4E6A-4ED5-B905-7F8EACCFFA4A}">
      <dsp:nvSpPr>
        <dsp:cNvPr id="0" name=""/>
        <dsp:cNvSpPr/>
      </dsp:nvSpPr>
      <dsp:spPr>
        <a:xfrm>
          <a:off x="7159934" y="1886790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Options de compilation</a:t>
          </a:r>
          <a:endParaRPr lang="fr-FR" sz="2500" kern="1200" noProof="0" dirty="0"/>
        </a:p>
      </dsp:txBody>
      <dsp:txXfrm>
        <a:off x="7159934" y="1886790"/>
        <a:ext cx="203098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242449" y="458115"/>
          <a:ext cx="1143350" cy="114335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856" y="1798593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smtClean="0"/>
            <a:t>KISS</a:t>
          </a:r>
          <a:endParaRPr lang="fr-FR" sz="2300" kern="1200" noProof="0" dirty="0"/>
        </a:p>
      </dsp:txBody>
      <dsp:txXfrm>
        <a:off x="1856" y="1798593"/>
        <a:ext cx="1611914" cy="644765"/>
      </dsp:txXfrm>
    </dsp:sp>
    <dsp:sp modelId="{CE9DF0E8-B0DE-4E1E-9FF4-6006AD8428DB}">
      <dsp:nvSpPr>
        <dsp:cNvPr id="0" name=""/>
        <dsp:cNvSpPr/>
      </dsp:nvSpPr>
      <dsp:spPr>
        <a:xfrm>
          <a:off x="1975697" y="462352"/>
          <a:ext cx="1452231" cy="1143350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1895855" y="1798593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smtClean="0"/>
            <a:t>Niveaux d’abstraction</a:t>
          </a:r>
          <a:endParaRPr lang="fr-FR" sz="2300" kern="1200" noProof="0" dirty="0"/>
        </a:p>
      </dsp:txBody>
      <dsp:txXfrm>
        <a:off x="1895855" y="1798593"/>
        <a:ext cx="1611914" cy="644765"/>
      </dsp:txXfrm>
    </dsp:sp>
    <dsp:sp modelId="{6DB1FE51-13D0-4A38-AD6E-48D4371A1AF3}">
      <dsp:nvSpPr>
        <dsp:cNvPr id="0" name=""/>
        <dsp:cNvSpPr/>
      </dsp:nvSpPr>
      <dsp:spPr>
        <a:xfrm>
          <a:off x="4030447" y="464433"/>
          <a:ext cx="1143350" cy="114335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3789854" y="1798593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err="1" smtClean="0"/>
            <a:t>Templates</a:t>
          </a:r>
          <a:endParaRPr lang="fr-FR" sz="2300" kern="1200" noProof="0" dirty="0"/>
        </a:p>
      </dsp:txBody>
      <dsp:txXfrm>
        <a:off x="3789854" y="1798593"/>
        <a:ext cx="1611914" cy="644765"/>
      </dsp:txXfrm>
    </dsp:sp>
    <dsp:sp modelId="{D926812A-E61D-44AE-8E38-A3D0C7DB636F}">
      <dsp:nvSpPr>
        <dsp:cNvPr id="0" name=""/>
        <dsp:cNvSpPr/>
      </dsp:nvSpPr>
      <dsp:spPr>
        <a:xfrm>
          <a:off x="5913990" y="472971"/>
          <a:ext cx="1208640" cy="1208633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7AD5-4E6A-4ED5-B905-7F8EACCFFA4A}">
      <dsp:nvSpPr>
        <dsp:cNvPr id="0" name=""/>
        <dsp:cNvSpPr/>
      </dsp:nvSpPr>
      <dsp:spPr>
        <a:xfrm>
          <a:off x="5683853" y="18149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smtClean="0"/>
            <a:t>Typage fort</a:t>
          </a:r>
          <a:endParaRPr lang="fr-FR" sz="2300" kern="1200" noProof="0" dirty="0"/>
        </a:p>
      </dsp:txBody>
      <dsp:txXfrm>
        <a:off x="5683853" y="1814914"/>
        <a:ext cx="1611914" cy="644765"/>
      </dsp:txXfrm>
    </dsp:sp>
    <dsp:sp modelId="{F592AD65-F0E2-4AEC-9257-1E2328E6E5D8}">
      <dsp:nvSpPr>
        <dsp:cNvPr id="0" name=""/>
        <dsp:cNvSpPr/>
      </dsp:nvSpPr>
      <dsp:spPr>
        <a:xfrm>
          <a:off x="7745165" y="460589"/>
          <a:ext cx="1220159" cy="1220152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A5CBD-F25E-4335-9A3E-35650A54A266}">
      <dsp:nvSpPr>
        <dsp:cNvPr id="0" name=""/>
        <dsp:cNvSpPr/>
      </dsp:nvSpPr>
      <dsp:spPr>
        <a:xfrm>
          <a:off x="7577853" y="181779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err="1" smtClean="0"/>
            <a:t>Ownership</a:t>
          </a:r>
          <a:endParaRPr lang="fr-FR" sz="2300" kern="1200" noProof="0" dirty="0"/>
        </a:p>
      </dsp:txBody>
      <dsp:txXfrm>
        <a:off x="7577853" y="1817794"/>
        <a:ext cx="1611914" cy="644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067F72-4B43-4EB2-81AF-1356A084F97D}" type="datetime1">
              <a:rPr lang="fr-FR" smtClean="0"/>
              <a:t>23/01/2023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E2C9A5-1936-47C6-ADD2-56E91A3B7AD6}" type="datetime1">
              <a:rPr lang="fr-FR" noProof="0" smtClean="0"/>
              <a:t>23/01/2023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713232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presque 8 ans chez Scalian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Mi-dev </a:t>
            </a:r>
            <a:r>
              <a:rPr lang="fr-FR" dirty="0" err="1" smtClean="0"/>
              <a:t>mi-responsable</a:t>
            </a:r>
            <a:r>
              <a:rPr lang="fr-FR" baseline="0" dirty="0" smtClean="0"/>
              <a:t> technique </a:t>
            </a:r>
            <a:r>
              <a:rPr lang="fr-FR" baseline="0" dirty="0" err="1" smtClean="0"/>
              <a:t>mi-CDP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-</a:t>
            </a:r>
            <a:r>
              <a:rPr lang="fr-FR" baseline="0" dirty="0" smtClean="0"/>
              <a:t> dev C++/Qt sur plein de projets touchant de près où de loin la simulation radar (DADN, MOCEM, Prorasem, Clacimar et COMAREM)</a:t>
            </a:r>
            <a:br>
              <a:rPr lang="fr-FR" baseline="0" dirty="0" smtClean="0"/>
            </a:br>
            <a:r>
              <a:rPr lang="fr-FR" baseline="0" dirty="0" smtClean="0"/>
              <a:t>- dev matlab et python</a:t>
            </a:r>
            <a:br>
              <a:rPr lang="fr-FR" baseline="0" dirty="0" smtClean="0"/>
            </a:br>
            <a:r>
              <a:rPr lang="fr-FR" baseline="0" dirty="0" smtClean="0"/>
              <a:t>pourquoi là ? Formation mathématiques. j’ai appris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au fil des projets</a:t>
            </a:r>
            <a:br>
              <a:rPr lang="fr-FR" baseline="0" dirty="0" smtClean="0"/>
            </a:br>
            <a:r>
              <a:rPr lang="fr-FR" baseline="0" dirty="0" smtClean="0"/>
              <a:t>- SESUC : contexte linux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, optimisation</a:t>
            </a:r>
          </a:p>
          <a:p>
            <a:pPr marL="0" indent="0">
              <a:buFontTx/>
              <a:buNone/>
            </a:pPr>
            <a:r>
              <a:rPr lang="fr-FR" baseline="0" dirty="0" smtClean="0"/>
              <a:t>- COMAREM :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qmake</a:t>
            </a:r>
            <a:r>
              <a:rPr lang="fr-FR" baseline="0" dirty="0" smtClean="0"/>
              <a:t>, (</a:t>
            </a:r>
            <a:r>
              <a:rPr lang="fr-FR" baseline="0" dirty="0" err="1" smtClean="0"/>
              <a:t>scriptbox</a:t>
            </a:r>
            <a:r>
              <a:rPr lang="fr-FR" baseline="0" dirty="0" smtClean="0"/>
              <a:t>) ombrage d’une très grande scène 3D (plusieurs 10.000 de km²) à haute fréquence</a:t>
            </a:r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err="1" smtClean="0"/>
              <a:t>Opesim</a:t>
            </a:r>
            <a:r>
              <a:rPr lang="fr-FR" baseline="0" dirty="0" smtClean="0"/>
              <a:t> : Duel AD navire, </a:t>
            </a:r>
            <a:r>
              <a:rPr lang="fr-FR" baseline="0" dirty="0" err="1" smtClean="0"/>
              <a:t>Prorasem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coconut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imotep</a:t>
            </a:r>
            <a:endParaRPr lang="fr-FR" baseline="0" dirty="0" smtClean="0"/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aseline="0" dirty="0" smtClean="0"/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Partage de connaissance</a:t>
            </a:r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smtClean="0"/>
              <a:t>Remettre </a:t>
            </a:r>
            <a:r>
              <a:rPr lang="fr-FR" baseline="0" dirty="0" smtClean="0"/>
              <a:t>les bases après avoir appris sur le tas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9292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</a:t>
            </a:r>
            <a:r>
              <a:rPr lang="fr-FR" baseline="0" dirty="0" smtClean="0"/>
              <a:t> sur le contenu</a:t>
            </a:r>
          </a:p>
          <a:p>
            <a:r>
              <a:rPr lang="fr-FR" baseline="0" dirty="0" smtClean="0"/>
              <a:t>Vous avez des niveaux qui ne sont pas forcément les mêmes.</a:t>
            </a:r>
          </a:p>
          <a:p>
            <a:r>
              <a:rPr lang="fr-FR" baseline="0" dirty="0" smtClean="0"/>
              <a:t>Certaines choses seront nouvelles pour certains, des rappels pour d’autres.</a:t>
            </a:r>
          </a:p>
          <a:p>
            <a:r>
              <a:rPr lang="fr-FR" baseline="0" dirty="0" smtClean="0"/>
              <a:t>Tout le monde apprendra </a:t>
            </a:r>
            <a:r>
              <a:rPr lang="fr-FR" baseline="0" dirty="0" err="1" smtClean="0"/>
              <a:t>quelquechose</a:t>
            </a:r>
            <a:r>
              <a:rPr lang="fr-FR" baseline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2946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917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"/>
          <a:stretch/>
        </p:blipFill>
        <p:spPr>
          <a:xfrm>
            <a:off x="-1" y="-6607"/>
            <a:ext cx="10176778" cy="57125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58A062-7397-418C-8F8F-61E273CAE2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0284" y="66739"/>
            <a:ext cx="966974" cy="23753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49515" y="1856862"/>
            <a:ext cx="6360886" cy="807463"/>
          </a:xfrm>
          <a:prstGeom prst="rect">
            <a:avLst/>
          </a:prstGeom>
        </p:spPr>
        <p:txBody>
          <a:bodyPr/>
          <a:lstStyle>
            <a:lvl1pPr>
              <a:defRPr sz="3000" b="1" baseline="0">
                <a:gradFill>
                  <a:gsLst>
                    <a:gs pos="0">
                      <a:srgbClr val="009CBC"/>
                    </a:gs>
                    <a:gs pos="52000">
                      <a:srgbClr val="5155BE"/>
                    </a:gs>
                    <a:gs pos="46000">
                      <a:srgbClr val="4361BE"/>
                    </a:gs>
                    <a:gs pos="83000">
                      <a:srgbClr val="6D3BBF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673698" y="4409178"/>
            <a:ext cx="4058519" cy="4103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DATE – </a:t>
            </a:r>
          </a:p>
          <a:p>
            <a:pPr lvl="0"/>
            <a:r>
              <a:rPr lang="fr-FR" dirty="0"/>
              <a:t>VERSION –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229" y="5358051"/>
            <a:ext cx="1201924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Security: Standard</a:t>
            </a:r>
            <a:endParaRPr kumimoji="0" lang="en-GB" altLang="fr-FR" sz="15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5241479" y="5374589"/>
            <a:ext cx="0" cy="1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5354852"/>
            <a:ext cx="1779903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0" u="none" strike="noStrike" cap="none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750" b="0" i="1" u="none" strike="noStrike" cap="none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750" b="0" i="1" u="none" strike="noStrike" kern="1200" cap="none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4D4C80-8B09-48A6-9593-E6E7FF7C4315}"/>
              </a:ext>
            </a:extLst>
          </p:cNvPr>
          <p:cNvSpPr txBox="1"/>
          <p:nvPr/>
        </p:nvSpPr>
        <p:spPr>
          <a:xfrm>
            <a:off x="7214826" y="4369603"/>
            <a:ext cx="2678474" cy="1067101"/>
          </a:xfrm>
          <a:prstGeom prst="round2Diag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Scalian Academy Learning Services est un organisme de formation</a:t>
            </a:r>
          </a:p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                                 et</a:t>
            </a:r>
          </a:p>
          <a:p>
            <a:endParaRPr lang="fr-FR" sz="917" dirty="0">
              <a:solidFill>
                <a:srgbClr val="4B2882"/>
              </a:solidFill>
            </a:endParaRPr>
          </a:p>
          <a:p>
            <a:endParaRPr lang="fr-FR" sz="917" dirty="0">
              <a:solidFill>
                <a:srgbClr val="4B288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7A38E-D781-4618-8F07-1FD43A12F98B}"/>
              </a:ext>
            </a:extLst>
          </p:cNvPr>
          <p:cNvSpPr/>
          <p:nvPr/>
        </p:nvSpPr>
        <p:spPr>
          <a:xfrm rot="16200000">
            <a:off x="7271527" y="4985944"/>
            <a:ext cx="61587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N°0079418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23" y="251903"/>
            <a:ext cx="3711743" cy="9926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AF5CA8-CABC-454C-99F2-CD7B24F90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41" y="4770824"/>
            <a:ext cx="1092982" cy="5840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1330C2F-85F7-4269-ACF7-A4C7FC3E5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63" y="4799613"/>
            <a:ext cx="584027" cy="6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870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FECD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00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6085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BCB9C6-85FE-410C-9540-6A27D1AFA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8996B357-A668-40B9-B956-244C8E556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675D42CE-EA1B-4B49-BD19-B069D41BF2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5709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60BB9B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BCB9C6-85FE-410C-9540-6A27D1AFA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8A9DE1F-EA16-4DD2-BB35-25841502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4296913C-AA3E-43DE-AB3C-117E85967D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442878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54844" y="1419665"/>
            <a:ext cx="8766969" cy="387626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3" name="Groupe 2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8839F63-175A-4FDD-9A7A-1887F3B386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5451602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70.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3" name="Groupe 2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8839F63-175A-4FDD-9A7A-1887F3B386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386222825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6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629047" y="1360715"/>
            <a:ext cx="4302126" cy="392605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/>
            </a:lvl1pPr>
            <a:lvl2pPr>
              <a:defRPr sz="1333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5138099" y="1360715"/>
            <a:ext cx="4302126" cy="392605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/>
            </a:lvl1pPr>
            <a:lvl2pPr>
              <a:defRPr sz="1333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20" name="Groupe 19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2A2AC54A-CAE0-4DA4-84CA-9F8C8451F8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92092C-F3E6-4E47-814C-4BCC6F5675B4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>
            <a:extLst>
              <a:ext uri="{FF2B5EF4-FFF2-40B4-BE49-F238E27FC236}">
                <a16:creationId xmlns:a16="http://schemas.microsoft.com/office/drawing/2014/main" id="{23FC2D1C-C825-47AC-A0A0-268A55D2D3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1039B32C-70E5-4EEF-8356-672F1AEF0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28498003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602242"/>
            <a:ext cx="2631281" cy="6508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654845" y="2261053"/>
            <a:ext cx="2631281" cy="23812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167" baseline="0"/>
            </a:lvl1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3721507" y="1602242"/>
            <a:ext cx="2631281" cy="6508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1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3721507" y="2261053"/>
            <a:ext cx="2631281" cy="23812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167"/>
            </a:lvl1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6849460" y="1602242"/>
            <a:ext cx="2631281" cy="6508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3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6849460" y="2261053"/>
            <a:ext cx="2631281" cy="23812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167"/>
            </a:lvl1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</p:txBody>
      </p:sp>
      <p:grpSp>
        <p:nvGrpSpPr>
          <p:cNvPr id="30" name="Groupe 29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31" name="ZoneTexte 30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32" name="Connecteur droit 31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3EC0ED0B-D895-4305-BC40-EFF0662AA0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9AA7ED9-F275-4B23-9AC2-339A9457D61E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97F2EE9D-9DE8-4B52-B48A-578E8376D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221C1E4-A017-4DA2-B612-439458F83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8893774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793750" y="1777314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3258110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54845" y="3847609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3940968" y="1777314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02064" y="3258110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802064" y="3847609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7050484" y="1777314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6911580" y="3258110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911580" y="3847609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28" name="Straight Connector 42"/>
          <p:cNvCxnSpPr/>
          <p:nvPr/>
        </p:nvCxnSpPr>
        <p:spPr>
          <a:xfrm>
            <a:off x="3544526" y="1683836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/>
        </p:nvCxnSpPr>
        <p:spPr>
          <a:xfrm>
            <a:off x="6695713" y="1683836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37" name="ZoneTexte 36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38" name="Connecteur droit 37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F14DEABB-8E5E-4550-87E7-49B714182E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FA0168F-D791-4074-94A9-32FD5829A084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3F05675B-AC65-42B4-9BF7-E84508663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FB09FE15-FC9A-4CB7-BE7E-7D7847E6E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334786560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ecteur gratuit bannière de typographie horizontale de l'éducation sertie d'illustration plate de symboles d'apprentissage et de connaissances">
            <a:extLst>
              <a:ext uri="{FF2B5EF4-FFF2-40B4-BE49-F238E27FC236}">
                <a16:creationId xmlns:a16="http://schemas.microsoft.com/office/drawing/2014/main" id="{B0115B31-39A2-4469-BE26-36BA17F5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58" y="1341292"/>
            <a:ext cx="9688286" cy="41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29" name="ZoneTexte 28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30" name="Connecteur droit 2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7AAB34A0-3BFA-45F5-8128-3BB20FEE7F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4A11906-E229-4529-8475-B0AA7D237928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23CB8BF3-5F6A-494F-BE2A-B5081D745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0C810C2-D0CF-470C-B2AA-65CB2896E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97983-A6E2-4888-9F0C-6134B491825B}"/>
              </a:ext>
            </a:extLst>
          </p:cNvPr>
          <p:cNvSpPr/>
          <p:nvPr/>
        </p:nvSpPr>
        <p:spPr>
          <a:xfrm>
            <a:off x="235858" y="1341291"/>
            <a:ext cx="9688286" cy="4147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/>
          </a:p>
        </p:txBody>
      </p:sp>
      <p:sp>
        <p:nvSpPr>
          <p:cNvPr id="19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54844" y="1453011"/>
            <a:ext cx="8766969" cy="3842923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6105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793750" y="1677528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3158323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54845" y="3747823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3940968" y="1677528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02064" y="3158323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802064" y="3747823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7050484" y="1677528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6911580" y="3158323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911580" y="3747823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28" name="Straight Connector 42"/>
          <p:cNvCxnSpPr/>
          <p:nvPr/>
        </p:nvCxnSpPr>
        <p:spPr>
          <a:xfrm>
            <a:off x="3544526" y="1584050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/>
        </p:nvCxnSpPr>
        <p:spPr>
          <a:xfrm>
            <a:off x="6695713" y="1584050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39" name="Groupe 38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40" name="ZoneTexte 39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41" name="Connecteur droit 40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E87B2F38-C585-4CC9-9E23-15C877F0ED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BAE532-0249-4FAC-B2B6-F398D4250E7E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D46F04FF-D70B-41C3-9FC2-748A0776E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04A0E24-971A-4A8A-809C-11992E7D16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1598474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54845" y="1419665"/>
            <a:ext cx="8380666" cy="387626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Vecteur gratuit les employés avec des ordinateurs portables apprennent à la formation professionnelle">
            <a:extLst>
              <a:ext uri="{FF2B5EF4-FFF2-40B4-BE49-F238E27FC236}">
                <a16:creationId xmlns:a16="http://schemas.microsoft.com/office/drawing/2014/main" id="{4E4107D1-516B-4AF7-B2CA-E69BC2869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3942" y="3009308"/>
            <a:ext cx="3405680" cy="236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BF57041-FDF5-463C-9A41-CEF2C18B3C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32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92460" cy="5715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5"/>
            <a:ext cx="5092460" cy="57142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92460" cy="5715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5131979" y="2126773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786939" y="1843866"/>
            <a:ext cx="3893343" cy="402518"/>
          </a:xfrm>
          <a:prstGeom prst="rect">
            <a:avLst/>
          </a:prstGeom>
        </p:spPr>
        <p:txBody>
          <a:bodyPr/>
          <a:lstStyle>
            <a:lvl1pPr>
              <a:defRPr sz="2667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86937" y="2495286"/>
            <a:ext cx="3893343" cy="1822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/>
            </a:lvl1pPr>
          </a:lstStyle>
          <a:p>
            <a:pPr lvl="0"/>
            <a:r>
              <a:rPr lang="fr-FR" dirty="0"/>
              <a:t>SUBTITLE OF THE CHAPTER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18" name="Groupe 17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grpSp>
          <p:nvGrpSpPr>
            <p:cNvPr id="21" name="Groupe 20"/>
            <p:cNvGrpSpPr/>
            <p:nvPr userDrawn="1"/>
          </p:nvGrpSpPr>
          <p:grpSpPr>
            <a:xfrm>
              <a:off x="193846" y="255606"/>
              <a:ext cx="11860804" cy="264612"/>
              <a:chOff x="193846" y="255606"/>
              <a:chExt cx="11860804" cy="264612"/>
            </a:xfrm>
          </p:grpSpPr>
          <p:cxnSp>
            <p:nvCxnSpPr>
              <p:cNvPr id="23" name="Connecteur droit 22"/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 userDrawn="1"/>
            </p:nvSpPr>
            <p:spPr>
              <a:xfrm>
                <a:off x="193846" y="255606"/>
                <a:ext cx="1743075" cy="264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33" dirty="0">
                    <a:solidFill>
                      <a:schemeClr val="bg1"/>
                    </a:solidFill>
                    <a:latin typeface="+mn-lt"/>
                  </a:rPr>
                  <a:t>THE</a:t>
                </a:r>
                <a:r>
                  <a:rPr lang="fr-FR" sz="833" baseline="0" dirty="0">
                    <a:solidFill>
                      <a:schemeClr val="bg1"/>
                    </a:solidFill>
                    <a:latin typeface="+mn-lt"/>
                  </a:rPr>
                  <a:t> GROUP</a:t>
                </a:r>
                <a:endParaRPr lang="fr-FR" sz="833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cxnSp>
          <p:nvCxnSpPr>
            <p:cNvPr id="22" name="Connecteur droit 21"/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AD92E429-54BD-4605-920B-CE3853D933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398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1. Exerc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B4CA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EXERC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D2EC848-8E83-4BE1-B190-994135A5A4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pic>
        <p:nvPicPr>
          <p:cNvPr id="21" name="Picture 2" descr="Équipe De Gestionnaires De Crise Résolvant Des Problèmes D'homme D'affaires. Les Employés Avec Un Enchevêtrement Démêlant Ampoule. Illustration Vectorielle Pour Le Travail D'équipe, Solution, Concept De Gestion">
            <a:extLst>
              <a:ext uri="{FF2B5EF4-FFF2-40B4-BE49-F238E27FC236}">
                <a16:creationId xmlns:a16="http://schemas.microsoft.com/office/drawing/2014/main" id="{12E266C6-A40B-4BB4-9D04-11E98EED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728375"/>
            <a:ext cx="4968876" cy="3103563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AD6512-50FC-4DE1-B3B4-B3E78AD10057}"/>
              </a:ext>
            </a:extLst>
          </p:cNvPr>
          <p:cNvSpPr txBox="1"/>
          <p:nvPr/>
        </p:nvSpPr>
        <p:spPr>
          <a:xfrm>
            <a:off x="654845" y="657945"/>
            <a:ext cx="1351075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33" b="1" dirty="0">
                <a:solidFill>
                  <a:schemeClr val="bg1"/>
                </a:solidFill>
              </a:rPr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275991627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use caf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16240" y="5557800"/>
            <a:ext cx="2370667" cy="1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317" y="2195809"/>
            <a:ext cx="2445146" cy="2203382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6610750" y="3801906"/>
            <a:ext cx="96532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/>
            <a:r>
              <a:rPr lang="fr-FR" sz="2000" noProof="0" dirty="0">
                <a:solidFill>
                  <a:srgbClr val="4B2882"/>
                </a:solidFill>
                <a:latin typeface="+mn-lt"/>
              </a:rPr>
              <a:t>15 min.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89471" y="1470285"/>
            <a:ext cx="2517805" cy="656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67" b="1" i="1" noProof="0" dirty="0">
                <a:solidFill>
                  <a:srgbClr val="4B2882"/>
                </a:solidFill>
                <a:latin typeface="+mn-lt"/>
              </a:rPr>
              <a:t>PAUSE CAFÉ</a:t>
            </a:r>
            <a:endParaRPr lang="fr-FR" sz="3667" b="1" i="1" dirty="0">
              <a:solidFill>
                <a:srgbClr val="4B2882"/>
              </a:solidFill>
              <a:latin typeface="+mn-lt"/>
            </a:endParaRPr>
          </a:p>
        </p:txBody>
      </p:sp>
      <p:cxnSp>
        <p:nvCxnSpPr>
          <p:cNvPr id="16" name="Connecteur en angle 15"/>
          <p:cNvCxnSpPr>
            <a:cxnSpLocks/>
          </p:cNvCxnSpPr>
          <p:nvPr/>
        </p:nvCxnSpPr>
        <p:spPr>
          <a:xfrm>
            <a:off x="4815917" y="1825317"/>
            <a:ext cx="1740000" cy="2168951"/>
          </a:xfrm>
          <a:prstGeom prst="bentConnector3">
            <a:avLst>
              <a:gd name="adj1" fmla="val 50000"/>
            </a:avLst>
          </a:prstGeom>
          <a:ln w="85725">
            <a:solidFill>
              <a:srgbClr val="4B2882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012000F-FF23-4F67-BA48-8548F74973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pic>
        <p:nvPicPr>
          <p:cNvPr id="23" name="Graphique 22" descr="Braille">
            <a:extLst>
              <a:ext uri="{FF2B5EF4-FFF2-40B4-BE49-F238E27FC236}">
                <a16:creationId xmlns:a16="http://schemas.microsoft.com/office/drawing/2014/main" id="{CCC40B8A-1CFA-479D-BB33-F612B4231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4432" y="540158"/>
            <a:ext cx="1916373" cy="1916373"/>
          </a:xfrm>
          <a:prstGeom prst="rect">
            <a:avLst/>
          </a:prstGeom>
        </p:spPr>
      </p:pic>
      <p:pic>
        <p:nvPicPr>
          <p:cNvPr id="24" name="Graphique 23" descr="Flèches de chevron">
            <a:extLst>
              <a:ext uri="{FF2B5EF4-FFF2-40B4-BE49-F238E27FC236}">
                <a16:creationId xmlns:a16="http://schemas.microsoft.com/office/drawing/2014/main" id="{D15163FA-88BC-4E1D-BF79-87B27642F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pic>
        <p:nvPicPr>
          <p:cNvPr id="25" name="Graphique 24" descr="Sans fil">
            <a:extLst>
              <a:ext uri="{FF2B5EF4-FFF2-40B4-BE49-F238E27FC236}">
                <a16:creationId xmlns:a16="http://schemas.microsoft.com/office/drawing/2014/main" id="{F86DC693-0C6C-41FD-9854-3DE15E1A6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052715">
            <a:off x="-745312" y="3668943"/>
            <a:ext cx="2814401" cy="2814401"/>
          </a:xfrm>
          <a:prstGeom prst="rect">
            <a:avLst/>
          </a:prstGeom>
        </p:spPr>
      </p:pic>
      <p:pic>
        <p:nvPicPr>
          <p:cNvPr id="26" name="Graphique 25" descr="Flèches de chevron">
            <a:extLst>
              <a:ext uri="{FF2B5EF4-FFF2-40B4-BE49-F238E27FC236}">
                <a16:creationId xmlns:a16="http://schemas.microsoft.com/office/drawing/2014/main" id="{0358F2A6-CE0C-4D18-B2DB-3EF8062A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141" y="0"/>
            <a:ext cx="762000" cy="762000"/>
          </a:xfrm>
          <a:prstGeom prst="rect">
            <a:avLst/>
          </a:prstGeom>
        </p:spPr>
      </p:pic>
      <p:pic>
        <p:nvPicPr>
          <p:cNvPr id="27" name="Graphique 26" descr="Flèches de chevron">
            <a:extLst>
              <a:ext uri="{FF2B5EF4-FFF2-40B4-BE49-F238E27FC236}">
                <a16:creationId xmlns:a16="http://schemas.microsoft.com/office/drawing/2014/main" id="{0E73B20E-A810-478D-8EFF-60C545039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141" y="0"/>
            <a:ext cx="762000" cy="762000"/>
          </a:xfrm>
          <a:prstGeom prst="rect">
            <a:avLst/>
          </a:prstGeom>
        </p:spPr>
      </p:pic>
      <p:pic>
        <p:nvPicPr>
          <p:cNvPr id="28" name="Graphique 27" descr="Flèches de chevron">
            <a:extLst>
              <a:ext uri="{FF2B5EF4-FFF2-40B4-BE49-F238E27FC236}">
                <a16:creationId xmlns:a16="http://schemas.microsoft.com/office/drawing/2014/main" id="{921EE05E-38E3-467E-A687-64C05EE7C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282" y="0"/>
            <a:ext cx="762000" cy="762000"/>
          </a:xfrm>
          <a:prstGeom prst="rect">
            <a:avLst/>
          </a:prstGeom>
        </p:spPr>
      </p:pic>
      <p:pic>
        <p:nvPicPr>
          <p:cNvPr id="29" name="Graphique 28" descr="Flèches de chevron">
            <a:extLst>
              <a:ext uri="{FF2B5EF4-FFF2-40B4-BE49-F238E27FC236}">
                <a16:creationId xmlns:a16="http://schemas.microsoft.com/office/drawing/2014/main" id="{5AD1FC0A-FF83-48DB-913B-E1246E661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5882" y="0"/>
            <a:ext cx="762000" cy="762000"/>
          </a:xfrm>
          <a:prstGeom prst="rect">
            <a:avLst/>
          </a:prstGeom>
        </p:spPr>
      </p:pic>
      <p:pic>
        <p:nvPicPr>
          <p:cNvPr id="30" name="Graphique 29" descr="Flèches de chevron">
            <a:extLst>
              <a:ext uri="{FF2B5EF4-FFF2-40B4-BE49-F238E27FC236}">
                <a16:creationId xmlns:a16="http://schemas.microsoft.com/office/drawing/2014/main" id="{D1EEA3EF-29C2-4F8F-982F-6C34F6599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5022" y="0"/>
            <a:ext cx="762000" cy="762000"/>
          </a:xfrm>
          <a:prstGeom prst="rect">
            <a:avLst/>
          </a:prstGeom>
        </p:spPr>
      </p:pic>
      <p:pic>
        <p:nvPicPr>
          <p:cNvPr id="31" name="Graphique 30" descr="Flèches de chevron">
            <a:extLst>
              <a:ext uri="{FF2B5EF4-FFF2-40B4-BE49-F238E27FC236}">
                <a16:creationId xmlns:a16="http://schemas.microsoft.com/office/drawing/2014/main" id="{D528EA22-73A8-40BC-8FED-6EAA78C9A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692" y="0"/>
            <a:ext cx="762000" cy="762000"/>
          </a:xfrm>
          <a:prstGeom prst="rect">
            <a:avLst/>
          </a:prstGeom>
        </p:spPr>
      </p:pic>
      <p:pic>
        <p:nvPicPr>
          <p:cNvPr id="32" name="Graphique 31" descr="Flèches de chevron">
            <a:extLst>
              <a:ext uri="{FF2B5EF4-FFF2-40B4-BE49-F238E27FC236}">
                <a16:creationId xmlns:a16="http://schemas.microsoft.com/office/drawing/2014/main" id="{5AA22CDB-967D-4F20-82D2-DF451BFB5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6832" y="0"/>
            <a:ext cx="762000" cy="762000"/>
          </a:xfrm>
          <a:prstGeom prst="rect">
            <a:avLst/>
          </a:prstGeom>
        </p:spPr>
      </p:pic>
      <p:pic>
        <p:nvPicPr>
          <p:cNvPr id="33" name="Graphique 32" descr="Braille">
            <a:extLst>
              <a:ext uri="{FF2B5EF4-FFF2-40B4-BE49-F238E27FC236}">
                <a16:creationId xmlns:a16="http://schemas.microsoft.com/office/drawing/2014/main" id="{1F6ED967-AAAB-43FB-9358-88F8CBCD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2030" y="1617828"/>
            <a:ext cx="1916373" cy="1916373"/>
          </a:xfrm>
          <a:prstGeom prst="rect">
            <a:avLst/>
          </a:prstGeom>
        </p:spPr>
      </p:pic>
      <p:pic>
        <p:nvPicPr>
          <p:cNvPr id="34" name="Graphique 33" descr="Braille">
            <a:extLst>
              <a:ext uri="{FF2B5EF4-FFF2-40B4-BE49-F238E27FC236}">
                <a16:creationId xmlns:a16="http://schemas.microsoft.com/office/drawing/2014/main" id="{D1C52E2D-B8C0-404A-BFF6-559E2C81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8851" y="2695498"/>
            <a:ext cx="1916373" cy="19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616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3 éval à cha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27" name="Connecteur droit 26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0EC37A2-CFA5-4AF9-B062-614D9CC079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pic>
        <p:nvPicPr>
          <p:cNvPr id="20" name="Picture 2" descr="Gestionnaires De Boutique En Ligne Demandant Des Commentaires Aux Clients. écran, Taux, Personnes Avec Mégaphone. Illustration De Bande Dessinée">
            <a:extLst>
              <a:ext uri="{FF2B5EF4-FFF2-40B4-BE49-F238E27FC236}">
                <a16:creationId xmlns:a16="http://schemas.microsoft.com/office/drawing/2014/main" id="{AEC3F57F-8BEE-4CC1-B481-1C4299A4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05" y="1728282"/>
            <a:ext cx="5994764" cy="34187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6914866" y="1460501"/>
            <a:ext cx="2832384" cy="3635375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6AF6AE-D4CD-472A-A5AC-985D4F818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557243"/>
            <a:ext cx="435901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3265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465"/>
            <a:ext cx="10176778" cy="5712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FC6B9F-6D3B-4137-835E-F980F98FA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453" y="2309329"/>
            <a:ext cx="3060928" cy="6920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38" y="4815223"/>
            <a:ext cx="1374792" cy="3377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230" y="5358051"/>
            <a:ext cx="1224366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5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5241479" y="5374589"/>
            <a:ext cx="0" cy="1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5354852"/>
            <a:ext cx="1779903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750" b="0" i="1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750" b="0" i="1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A84EDAD-EF33-49AA-9BD0-6BA6BB67BD82}"/>
              </a:ext>
            </a:extLst>
          </p:cNvPr>
          <p:cNvSpPr/>
          <p:nvPr/>
        </p:nvSpPr>
        <p:spPr>
          <a:xfrm>
            <a:off x="3727941" y="2192214"/>
            <a:ext cx="3638439" cy="961293"/>
          </a:xfrm>
          <a:prstGeom prst="ellipse">
            <a:avLst/>
          </a:prstGeom>
          <a:solidFill>
            <a:srgbClr val="0F0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7BEB06-56F0-43D9-98AC-89720F478FDC}"/>
              </a:ext>
            </a:extLst>
          </p:cNvPr>
          <p:cNvSpPr txBox="1"/>
          <p:nvPr/>
        </p:nvSpPr>
        <p:spPr>
          <a:xfrm>
            <a:off x="312358" y="1333212"/>
            <a:ext cx="6732276" cy="332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667" b="1" spc="500" dirty="0">
                <a:solidFill>
                  <a:schemeClr val="bg1"/>
                </a:solidFill>
              </a:rPr>
              <a:t>MERCI DE VOTRE ATTENTION</a:t>
            </a:r>
          </a:p>
          <a:p>
            <a:pPr algn="l">
              <a:lnSpc>
                <a:spcPct val="150000"/>
              </a:lnSpc>
            </a:pPr>
            <a:endParaRPr lang="fr-FR" sz="2333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2333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1333" b="1" dirty="0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333" b="1" dirty="0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333" b="1" dirty="0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r>
              <a:rPr lang="fr-FR" sz="1333" b="1" dirty="0">
                <a:solidFill>
                  <a:srgbClr val="00B6DA"/>
                </a:solidFill>
              </a:rPr>
              <a:t>SCALIAN ACADEMY LEARNING SERVICES</a:t>
            </a:r>
          </a:p>
          <a:p>
            <a:pPr algn="l">
              <a:lnSpc>
                <a:spcPct val="150000"/>
              </a:lnSpc>
            </a:pPr>
            <a:r>
              <a:rPr lang="fr-FR" sz="1333" b="1" dirty="0">
                <a:solidFill>
                  <a:srgbClr val="00B6DA"/>
                </a:solidFill>
              </a:rPr>
              <a:t>Contact : academypo@scalian.com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BB51E8-E412-428D-937D-54CF04E84AAF}"/>
              </a:ext>
            </a:extLst>
          </p:cNvPr>
          <p:cNvSpPr txBox="1"/>
          <p:nvPr/>
        </p:nvSpPr>
        <p:spPr>
          <a:xfrm>
            <a:off x="7169169" y="4012508"/>
            <a:ext cx="2678474" cy="1067101"/>
          </a:xfrm>
          <a:prstGeom prst="round2Diag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Scalian Academy Learning Services est un organisme de formation</a:t>
            </a:r>
          </a:p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                                 et</a:t>
            </a:r>
          </a:p>
          <a:p>
            <a:endParaRPr lang="fr-FR" sz="917" dirty="0">
              <a:solidFill>
                <a:srgbClr val="4B2882"/>
              </a:solidFill>
            </a:endParaRPr>
          </a:p>
          <a:p>
            <a:endParaRPr lang="fr-FR" sz="917" dirty="0">
              <a:solidFill>
                <a:srgbClr val="4B288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E0043-F756-4A49-A3D7-C817AC4E8987}"/>
              </a:ext>
            </a:extLst>
          </p:cNvPr>
          <p:cNvSpPr/>
          <p:nvPr/>
        </p:nvSpPr>
        <p:spPr>
          <a:xfrm>
            <a:off x="7691127" y="4886633"/>
            <a:ext cx="61587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N°0079418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B2796B1-76C1-4C69-8C21-0F62CF879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30" y="4425867"/>
            <a:ext cx="1000272" cy="5344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32209C6-E264-46D3-B6EC-60F654FA9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62" y="4425865"/>
            <a:ext cx="455602" cy="4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5715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éjeu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79600" y="1345332"/>
            <a:ext cx="6400711" cy="129614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Clr>
                <a:srgbClr val="FF6600"/>
              </a:buClr>
              <a:buFont typeface="Century Gothic" panose="020B0502020202020204" pitchFamily="34" charset="0"/>
              <a:buNone/>
              <a:defRPr sz="2000" b="1">
                <a:solidFill>
                  <a:srgbClr val="7030A0"/>
                </a:solidFill>
                <a:latin typeface="Century Gothic" panose="020B0502020202020204" pitchFamily="34" charset="0"/>
              </a:defRPr>
            </a:lvl1pPr>
            <a:lvl2pPr marL="630230" indent="-342897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►"/>
              <a:defRPr sz="1800">
                <a:latin typeface="Century Gothic" panose="020B0502020202020204" pitchFamily="34" charset="0"/>
              </a:defRPr>
            </a:lvl2pPr>
            <a:lvl3pPr marL="863591" indent="-215898">
              <a:buFont typeface="Century Gothic" panose="020B0502020202020204" pitchFamily="34" charset="0"/>
              <a:buChar char="■"/>
              <a:defRPr sz="1600">
                <a:latin typeface="Century Gothic" panose="020B0502020202020204" pitchFamily="34" charset="0"/>
              </a:defRPr>
            </a:lvl3pPr>
            <a:lvl4pPr marL="1079489" indent="-215898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■"/>
              <a:defRPr sz="1400">
                <a:latin typeface="Century Gothic" panose="020B0502020202020204" pitchFamily="34" charset="0"/>
              </a:defRPr>
            </a:lvl4pPr>
            <a:lvl5pPr>
              <a:defRPr sz="1200">
                <a:latin typeface="Century Gothic" panose="020B0502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119449" y="121196"/>
            <a:ext cx="7799917" cy="5701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 err="1"/>
              <a:t>exercice</a:t>
            </a:r>
            <a:endParaRPr lang="en-GB" noProof="0" dirty="0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643692" y="5514120"/>
            <a:ext cx="4246153" cy="128240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F1D06-0230-4435-996E-F4D2F28945BD}"/>
              </a:ext>
            </a:extLst>
          </p:cNvPr>
          <p:cNvSpPr/>
          <p:nvPr/>
        </p:nvSpPr>
        <p:spPr>
          <a:xfrm>
            <a:off x="-73069" y="0"/>
            <a:ext cx="10233069" cy="5715000"/>
          </a:xfrm>
          <a:prstGeom prst="rect">
            <a:avLst/>
          </a:prstGeom>
          <a:solidFill>
            <a:srgbClr val="4B28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/>
          </a:p>
        </p:txBody>
      </p:sp>
      <p:pic>
        <p:nvPicPr>
          <p:cNvPr id="6" name="Picture 2" descr="Illustration Intérieure De Café">
            <a:extLst>
              <a:ext uri="{FF2B5EF4-FFF2-40B4-BE49-F238E27FC236}">
                <a16:creationId xmlns:a16="http://schemas.microsoft.com/office/drawing/2014/main" id="{17471E81-F070-4C9D-B430-E214BB86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3673" y="1489136"/>
            <a:ext cx="5496026" cy="372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CE09182-54F0-4496-B8B1-53125305DACB}"/>
              </a:ext>
            </a:extLst>
          </p:cNvPr>
          <p:cNvSpPr txBox="1"/>
          <p:nvPr/>
        </p:nvSpPr>
        <p:spPr>
          <a:xfrm rot="20086608">
            <a:off x="-42045" y="1096478"/>
            <a:ext cx="4842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b="1" dirty="0">
                <a:solidFill>
                  <a:schemeClr val="bg1"/>
                </a:solidFill>
              </a:rPr>
              <a:t>PAUSE-DÉJEUNER</a:t>
            </a:r>
          </a:p>
        </p:txBody>
      </p:sp>
    </p:spTree>
    <p:extLst>
      <p:ext uri="{BB962C8B-B14F-4D97-AF65-F5344CB8AC3E}">
        <p14:creationId xmlns:p14="http://schemas.microsoft.com/office/powerpoint/2010/main" val="99977175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4.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465"/>
            <a:ext cx="10176778" cy="5712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FC6B9F-6D3B-4137-835E-F980F98FA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453" y="2309329"/>
            <a:ext cx="3060928" cy="6920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38" y="4815223"/>
            <a:ext cx="1374792" cy="3377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230" y="5358051"/>
            <a:ext cx="1224366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5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5241479" y="5374589"/>
            <a:ext cx="0" cy="1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5354852"/>
            <a:ext cx="1779903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750" b="0" i="1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750" b="0" i="1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1562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327" y="850359"/>
            <a:ext cx="9161291" cy="1229178"/>
          </a:xfrm>
          <a:effectLst/>
        </p:spPr>
        <p:txBody>
          <a:bodyPr anchor="b"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328" y="2079538"/>
            <a:ext cx="9161289" cy="491934"/>
          </a:xfrm>
        </p:spPr>
        <p:txBody>
          <a:bodyPr anchor="t">
            <a:normAutofit/>
          </a:bodyPr>
          <a:lstStyle>
            <a:lvl1pPr marL="0" indent="0" algn="l">
              <a:buNone/>
              <a:defRPr sz="1333" cap="all">
                <a:solidFill>
                  <a:schemeClr val="accent2"/>
                </a:solidFill>
              </a:defRPr>
            </a:lvl1pPr>
            <a:lvl2pPr marL="38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8292" y="4963449"/>
            <a:ext cx="2370667" cy="30427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5F14979-C768-4E40-879A-113D767D7598}" type="datetime1">
              <a:rPr lang="fr-FR" noProof="0" smtClean="0"/>
              <a:t>23/01/2023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327" y="4959844"/>
            <a:ext cx="5764342" cy="30427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98584" y="4963449"/>
            <a:ext cx="847033" cy="30427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6870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27" y="585131"/>
            <a:ext cx="9191347" cy="561499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328" y="1364896"/>
            <a:ext cx="9191346" cy="3743666"/>
          </a:xfrm>
        </p:spPr>
        <p:txBody>
          <a:bodyPr/>
          <a:lstStyle/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8294" y="5253705"/>
            <a:ext cx="2370666" cy="304271"/>
          </a:xfrm>
        </p:spPr>
        <p:txBody>
          <a:bodyPr/>
          <a:lstStyle/>
          <a:p>
            <a:pPr rtl="0"/>
            <a:fld id="{3921C42B-897E-4F7D-9F30-7A616D683282}" type="datetime1">
              <a:rPr lang="fr-FR" noProof="0" smtClean="0"/>
              <a:t>23/01/2023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327" y="5253704"/>
            <a:ext cx="5764342" cy="304271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98584" y="5253704"/>
            <a:ext cx="877090" cy="307876"/>
          </a:xfrm>
        </p:spPr>
        <p:txBody>
          <a:bodyPr/>
          <a:lstStyle>
            <a:lvl1pPr>
              <a:defRPr sz="1222"/>
            </a:lvl1pPr>
          </a:lstStyle>
          <a:p>
            <a:fld id="{D57F1E4F-1CFF-5643-939E-217C01CDF56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4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F568DC12-A552-4D58-A418-1EBDF20AF7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1" y="2"/>
            <a:ext cx="5131497" cy="571499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5131979" y="2126773"/>
            <a:ext cx="540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-2005" y="0"/>
            <a:ext cx="5131497" cy="5715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786939" y="1843866"/>
            <a:ext cx="3893343" cy="402518"/>
          </a:xfrm>
          <a:prstGeom prst="rect">
            <a:avLst/>
          </a:prstGeom>
        </p:spPr>
        <p:txBody>
          <a:bodyPr/>
          <a:lstStyle>
            <a:lvl1pPr>
              <a:defRPr sz="2667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86937" y="2495286"/>
            <a:ext cx="3893343" cy="1822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/>
            </a:lvl1pPr>
          </a:lstStyle>
          <a:p>
            <a:pPr lvl="0"/>
            <a:r>
              <a:rPr lang="fr-FR" dirty="0"/>
              <a:t>SUBTITLE OF THE CHAPTER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92E429-54BD-4605-920B-CE3853D933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68F95E7-AB70-4777-B922-0EB71BC84A69}"/>
              </a:ext>
            </a:extLst>
          </p:cNvPr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432C5DB-FB4F-4679-A643-5382982513D2}"/>
                </a:ext>
              </a:extLst>
            </p:cNvPr>
            <p:cNvGrpSpPr/>
            <p:nvPr userDrawn="1"/>
          </p:nvGrpSpPr>
          <p:grpSpPr>
            <a:xfrm>
              <a:off x="193846" y="255606"/>
              <a:ext cx="11860804" cy="264612"/>
              <a:chOff x="193846" y="255606"/>
              <a:chExt cx="11860804" cy="264612"/>
            </a:xfrm>
          </p:grpSpPr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E09EE414-941A-40DE-91E8-448277EA6C9C}"/>
                  </a:ext>
                </a:extLst>
              </p:cNvPr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D92C73-2507-4865-BE98-C25A55B753DA}"/>
                  </a:ext>
                </a:extLst>
              </p:cNvPr>
              <p:cNvSpPr txBox="1"/>
              <p:nvPr userDrawn="1"/>
            </p:nvSpPr>
            <p:spPr>
              <a:xfrm>
                <a:off x="193846" y="255606"/>
                <a:ext cx="1743075" cy="264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33" dirty="0">
                    <a:solidFill>
                      <a:schemeClr val="bg1"/>
                    </a:solidFill>
                    <a:latin typeface="+mn-lt"/>
                  </a:rPr>
                  <a:t>THE</a:t>
                </a:r>
                <a:r>
                  <a:rPr lang="fr-FR" sz="833" baseline="0" dirty="0">
                    <a:solidFill>
                      <a:schemeClr val="bg1"/>
                    </a:solidFill>
                    <a:latin typeface="+mn-lt"/>
                  </a:rPr>
                  <a:t> GROUP</a:t>
                </a:r>
                <a:endParaRPr lang="fr-FR" sz="833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B447163-7FF0-4246-B7D5-6BFB8EB37D3C}"/>
                </a:ext>
              </a:extLst>
            </p:cNvPr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2943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4B2882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82000" cy="571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-13642" y="0"/>
            <a:ext cx="5082000" cy="5715000"/>
          </a:xfrm>
          <a:prstGeom prst="rect">
            <a:avLst/>
          </a:prstGeom>
          <a:solidFill>
            <a:srgbClr val="006085">
              <a:alpha val="5686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28" name="Connecteur droit 27"/>
          <p:cNvCxnSpPr/>
          <p:nvPr/>
        </p:nvCxnSpPr>
        <p:spPr>
          <a:xfrm>
            <a:off x="5131979" y="2126773"/>
            <a:ext cx="540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re 1"/>
          <p:cNvSpPr>
            <a:spLocks noGrp="1"/>
          </p:cNvSpPr>
          <p:nvPr>
            <p:ph type="title" hasCustomPrompt="1"/>
          </p:nvPr>
        </p:nvSpPr>
        <p:spPr>
          <a:xfrm>
            <a:off x="5786939" y="1843866"/>
            <a:ext cx="3893343" cy="402518"/>
          </a:xfrm>
          <a:prstGeom prst="rect">
            <a:avLst/>
          </a:prstGeom>
        </p:spPr>
        <p:txBody>
          <a:bodyPr/>
          <a:lstStyle>
            <a:lvl1pPr>
              <a:defRPr sz="2667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TITLE OF CHAPTER</a:t>
            </a:r>
          </a:p>
        </p:txBody>
      </p:sp>
      <p:sp>
        <p:nvSpPr>
          <p:cNvPr id="30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86937" y="2495286"/>
            <a:ext cx="3893343" cy="1822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/>
            </a:lvl1pPr>
          </a:lstStyle>
          <a:p>
            <a:pPr lvl="0"/>
            <a:r>
              <a:rPr lang="fr-FR" dirty="0"/>
              <a:t>SUBTITLE OF THE CHAPTER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1" name="Connecteur droit 30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6201D4C3-C441-4C75-8464-C7588C600F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112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860022"/>
            <a:ext cx="4250531" cy="334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5445125" y="1460501"/>
            <a:ext cx="4302126" cy="3635375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0EC37A2-CFA5-4AF9-B062-614D9CC079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553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4B28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BCB9C6-85FE-410C-9540-6A27D1AFA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82FAC165-D537-4CDF-8DC3-394C2DCC6A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998D6D29-6682-467B-9C2A-456816DF63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8287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0060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009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AF97185-176D-4858-9C5D-BA72EDDA9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06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60BB9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FEC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FECD50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71D99A9-92EF-4DEA-9C73-ED4298A81B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E5CE2CCD-4743-407B-B245-349F90C6A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7515C27-5B04-47A7-93B1-1C2600F940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68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0472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B6DA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670BEE30-5B52-4D07-B921-3D0B63EA8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24BA3C17-CB9F-49DF-81EC-CD55857BDF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580CCF3-E4ED-4249-A060-385191AD41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780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ésentation du Groupe SCALIAN — v 3.0 — 2018"/>
          <p:cNvSpPr txBox="1"/>
          <p:nvPr/>
        </p:nvSpPr>
        <p:spPr>
          <a:xfrm rot="16200000">
            <a:off x="9068652" y="4247463"/>
            <a:ext cx="1931458" cy="27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198" tIns="76198" rIns="76198" bIns="76198" anchor="ctr">
            <a:spAutoFit/>
          </a:bodyPr>
          <a:lstStyle>
            <a:lvl1pPr defTabSz="457200">
              <a:lnSpc>
                <a:spcPct val="120000"/>
              </a:lnSpc>
              <a:defRPr sz="1800">
                <a:solidFill>
                  <a:srgbClr val="5E3C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fr-FR" sz="667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Presentation…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9FCCD1A-E008-41A3-BF0A-F75BC189F7BB}"/>
              </a:ext>
            </a:extLst>
          </p:cNvPr>
          <p:cNvSpPr txBox="1">
            <a:spLocks/>
          </p:cNvSpPr>
          <p:nvPr/>
        </p:nvSpPr>
        <p:spPr>
          <a:xfrm>
            <a:off x="7856746" y="5403726"/>
            <a:ext cx="2286000" cy="304271"/>
          </a:xfrm>
          <a:prstGeom prst="rect">
            <a:avLst/>
          </a:prstGeom>
        </p:spPr>
        <p:txBody>
          <a:bodyPr vert="horz" lIns="76200" tIns="38100" rIns="76200" bIns="3810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4B288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9D320-467E-4FF7-9F01-280B13BEA3C6}" type="slidenum">
              <a:rPr lang="fr-FR" sz="750" smtClean="0"/>
              <a:pPr/>
              <a:t>‹N°›</a:t>
            </a:fld>
            <a:endParaRPr lang="fr-FR" sz="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1084" y="5583352"/>
            <a:ext cx="963077" cy="15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583" b="0" i="1" u="none" strike="noStrike" cap="none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167" b="0" i="0" u="none" strike="noStrike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10343D-76BF-4490-925A-9776D6DCA73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</p:sldLayoutIdLst>
  <p:hf hdr="0" ftr="0" dt="0"/>
  <p:txStyles>
    <p:titleStyle>
      <a:lvl1pPr algn="l" defTabSz="761992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8" indent="-190498" algn="l" defTabSz="761992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94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90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87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83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79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75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471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468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.io/qddy46cemn4jmv9h8ftd9vu5a6jdk3fngyq9rg2dq5k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335" y="4511365"/>
            <a:ext cx="9325331" cy="12962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286" y="4511365"/>
            <a:ext cx="9161291" cy="746037"/>
          </a:xfrm>
        </p:spPr>
        <p:txBody>
          <a:bodyPr rtlCol="0">
            <a:noAutofit/>
          </a:bodyPr>
          <a:lstStyle/>
          <a:p>
            <a:pPr algn="r" rtl="0"/>
            <a:r>
              <a:rPr lang="fr-FR" sz="3500" dirty="0">
                <a:solidFill>
                  <a:schemeClr val="bg1"/>
                </a:solidFill>
              </a:rPr>
              <a:t>C++ intermédiaire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88" y="5257402"/>
            <a:ext cx="9161289" cy="404019"/>
          </a:xfrm>
        </p:spPr>
        <p:txBody>
          <a:bodyPr rtlCol="0">
            <a:normAutofit/>
          </a:bodyPr>
          <a:lstStyle/>
          <a:p>
            <a:pPr algn="r" rtl="0"/>
            <a:r>
              <a:rPr lang="fr-FR" dirty="0" smtClean="0">
                <a:solidFill>
                  <a:srgbClr val="7CEBFF"/>
                </a:solidFill>
              </a:rPr>
              <a:t>INTRODUCTION</a:t>
            </a:r>
            <a:endParaRPr lang="fr-FR" dirty="0">
              <a:solidFill>
                <a:srgbClr val="7CEB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1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09" y="4695465"/>
            <a:ext cx="3345917" cy="89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326" y="4485133"/>
            <a:ext cx="9325331" cy="1296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27" y="4512660"/>
            <a:ext cx="9161291" cy="746037"/>
          </a:xfrm>
        </p:spPr>
        <p:txBody>
          <a:bodyPr rtlCol="0">
            <a:noAutofit/>
          </a:bodyPr>
          <a:lstStyle/>
          <a:p>
            <a:pPr algn="r" rtl="0"/>
            <a:r>
              <a:rPr lang="fr-FR" sz="3500" dirty="0">
                <a:solidFill>
                  <a:schemeClr val="bg1"/>
                </a:solidFill>
              </a:rPr>
              <a:t>Prêts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328" y="5258698"/>
            <a:ext cx="9161289" cy="404019"/>
          </a:xfrm>
        </p:spPr>
        <p:txBody>
          <a:bodyPr rtlCol="0">
            <a:normAutofit/>
          </a:bodyPr>
          <a:lstStyle/>
          <a:p>
            <a:pPr algn="r" rtl="0"/>
            <a:r>
              <a:rPr lang="fr-FR" dirty="0" smtClean="0">
                <a:solidFill>
                  <a:srgbClr val="7CEBFF"/>
                </a:solidFill>
              </a:rPr>
              <a:t>Formation </a:t>
            </a:r>
            <a:r>
              <a:rPr lang="fr-FR" smtClean="0">
                <a:solidFill>
                  <a:srgbClr val="7CEBFF"/>
                </a:solidFill>
              </a:rPr>
              <a:t>interne scalian</a:t>
            </a:r>
            <a:endParaRPr lang="fr-FR" dirty="0">
              <a:solidFill>
                <a:srgbClr val="7CEB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46" y="4695465"/>
            <a:ext cx="3345917" cy="89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5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0168" y="1817082"/>
            <a:ext cx="8765506" cy="3065252"/>
          </a:xfrm>
        </p:spPr>
        <p:txBody>
          <a:bodyPr>
            <a:normAutofit/>
          </a:bodyPr>
          <a:lstStyle/>
          <a:p>
            <a:r>
              <a:rPr lang="fr-FR" sz="2667" dirty="0"/>
              <a:t>Qui suis-je ?</a:t>
            </a:r>
          </a:p>
          <a:p>
            <a:r>
              <a:rPr lang="fr-FR" sz="2667" dirty="0"/>
              <a:t>Pourquoi je suis là ?</a:t>
            </a:r>
          </a:p>
          <a:p>
            <a:r>
              <a:rPr lang="fr-FR" sz="2667" dirty="0"/>
              <a:t>Qui êtes-vous ?</a:t>
            </a:r>
          </a:p>
          <a:p>
            <a:r>
              <a:rPr lang="fr-FR" sz="2667" dirty="0">
                <a:hlinkClick r:id="rId3"/>
              </a:rPr>
              <a:t>Pourquoi vous êtes là ? </a:t>
            </a:r>
            <a:endParaRPr lang="fr-FR" sz="2667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66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Tour de table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3</a:t>
            </a:fld>
            <a:endParaRPr lang="fr-FR" noProof="0" dirty="0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769991" y="1689395"/>
            <a:ext cx="4135384" cy="4267142"/>
          </a:xfrm>
          <a:prstGeom prst="rect">
            <a:avLst/>
          </a:prstGeom>
        </p:spPr>
        <p:txBody>
          <a:bodyPr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>
                <a:solidFill>
                  <a:schemeClr val="bg1"/>
                </a:solidFill>
              </a:rPr>
              <a:t>Votre nom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>
                <a:solidFill>
                  <a:schemeClr val="bg1"/>
                </a:solidFill>
              </a:rPr>
              <a:t>Votre mission/poste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>
                <a:solidFill>
                  <a:schemeClr val="bg1"/>
                </a:solidFill>
              </a:rPr>
              <a:t>Une expérience en CPP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92" y="729058"/>
            <a:ext cx="2846017" cy="2654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0000" y="4380797"/>
            <a:ext cx="5080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/>
              <a:t>https://draft.io/qddy46cemn4jmv9h8ftd9vu5a6jdk3fngyq9rg2dq5k4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08058" y="4646666"/>
            <a:ext cx="2053147" cy="5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r>
              <a:rPr lang="en-US" dirty="0" smtClean="0"/>
              <a:t> de la formation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4</a:t>
            </a:fld>
            <a:endParaRPr lang="fr-FR" noProof="0" dirty="0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968524" y="1306680"/>
            <a:ext cx="4638448" cy="43958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/>
              <a:t>S’initier aux normes récentes du C++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/>
              <a:t>Savoir produire un code propre, sûr, clair et maintenable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/>
              <a:t>Savoir mettre en place une bonne architecture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/>
              <a:t>Démystifier la chaine de compilation et les options des compilateurs</a:t>
            </a:r>
            <a:endParaRPr lang="fr-FR" sz="2222" b="1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b="1" dirty="0"/>
              <a:t>Répondre à vos questions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222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65" y="1306680"/>
            <a:ext cx="742402" cy="7663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24" y="4682966"/>
            <a:ext cx="1084409" cy="795233"/>
          </a:xfrm>
          <a:prstGeom prst="rect">
            <a:avLst/>
          </a:prstGeom>
        </p:spPr>
      </p:pic>
      <p:pic>
        <p:nvPicPr>
          <p:cNvPr id="10" name="Picture 2" descr="Vecteur gratuit ciblage, orientation vers les résultats, réalisation des objectifs. stratégie d'entreprise, réalisation de l'objectif, poursuite d'objectifs. homme d'affaires, personnage de dessin animé entrepreneur.">
            <a:extLst>
              <a:ext uri="{FF2B5EF4-FFF2-40B4-BE49-F238E27FC236}">
                <a16:creationId xmlns:a16="http://schemas.microsoft.com/office/drawing/2014/main" id="{97009BF1-9121-4EE6-8D10-64361372C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5266" y="2193024"/>
            <a:ext cx="2102360" cy="20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Programme</a:t>
            </a:r>
            <a:r>
              <a:rPr lang="en-US" dirty="0" smtClean="0"/>
              <a:t> </a:t>
            </a:r>
            <a:r>
              <a:rPr lang="fr-FR" dirty="0" smtClean="0"/>
              <a:t>: vous avez voté !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5</a:t>
            </a:fld>
            <a:endParaRPr lang="fr-FR" noProof="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7" y="1402242"/>
            <a:ext cx="5789083" cy="22648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57" y="3726224"/>
            <a:ext cx="3862917" cy="22648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11" y="4053395"/>
            <a:ext cx="1291167" cy="18520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919" y="1764684"/>
            <a:ext cx="1555750" cy="18415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80261" y="4653455"/>
            <a:ext cx="349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Tout le reste sous les 3 votes / 6</a:t>
            </a:r>
          </a:p>
        </p:txBody>
      </p:sp>
      <p:sp>
        <p:nvSpPr>
          <p:cNvPr id="4" name="ZoneTexte 3"/>
          <p:cNvSpPr txBox="1"/>
          <p:nvPr/>
        </p:nvSpPr>
        <p:spPr>
          <a:xfrm rot="675198">
            <a:off x="6207709" y="926231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3917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8" y="164774"/>
            <a:ext cx="4871322" cy="302634"/>
          </a:xfrm>
        </p:spPr>
        <p:txBody>
          <a:bodyPr/>
          <a:lstStyle/>
          <a:p>
            <a:r>
              <a:rPr lang="fr-FR" dirty="0" smtClean="0"/>
              <a:t>Programme</a:t>
            </a:r>
            <a:r>
              <a:rPr lang="en-US" dirty="0" smtClean="0"/>
              <a:t> </a:t>
            </a:r>
            <a:r>
              <a:rPr lang="fr-FR" dirty="0" smtClean="0"/>
              <a:t>de la Première journée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Espace réservé au contenu 3" descr="Graphique SmartArt icô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2200314"/>
              </p:ext>
            </p:extLst>
          </p:nvPr>
        </p:nvGraphicFramePr>
        <p:xfrm>
          <a:off x="968376" y="2017889"/>
          <a:ext cx="9191624" cy="306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 rot="675198">
            <a:off x="6207709" y="926231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41859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8" y="164774"/>
            <a:ext cx="5465122" cy="302634"/>
          </a:xfrm>
        </p:spPr>
        <p:txBody>
          <a:bodyPr/>
          <a:lstStyle/>
          <a:p>
            <a:r>
              <a:rPr lang="fr-FR" dirty="0" smtClean="0"/>
              <a:t>Programme</a:t>
            </a:r>
            <a:r>
              <a:rPr lang="en-US" dirty="0" smtClean="0"/>
              <a:t> </a:t>
            </a:r>
            <a:r>
              <a:rPr lang="fr-FR" dirty="0" smtClean="0"/>
              <a:t>de la Deuxième journée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au contenu 3" descr="Graphique SmartArt icô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67362154"/>
              </p:ext>
            </p:extLst>
          </p:nvPr>
        </p:nvGraphicFramePr>
        <p:xfrm>
          <a:off x="968376" y="2017889"/>
          <a:ext cx="9191624" cy="306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 rot="675198">
            <a:off x="6207709" y="926231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7814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7" y="164774"/>
            <a:ext cx="6314612" cy="302634"/>
          </a:xfrm>
        </p:spPr>
        <p:txBody>
          <a:bodyPr/>
          <a:lstStyle/>
          <a:p>
            <a:r>
              <a:rPr lang="en-US" dirty="0" smtClean="0"/>
              <a:t>Les </a:t>
            </a:r>
            <a:r>
              <a:rPr lang="fr-FR" dirty="0" smtClean="0"/>
              <a:t>règles</a:t>
            </a:r>
            <a:r>
              <a:rPr lang="en-US" dirty="0" smtClean="0"/>
              <a:t> du jeu pendant la formation</a:t>
            </a:r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8</a:t>
            </a:fld>
            <a:endParaRPr lang="fr-FR" noProof="0" dirty="0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1262288" y="1897081"/>
            <a:ext cx="4135384" cy="321684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Pas de téléphone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Pas de travail à côté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Discutez et partagez !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Je peux enregistrer la formation ?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667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667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1" y="1550426"/>
            <a:ext cx="3489414" cy="1687814"/>
          </a:xfrm>
          <a:prstGeom prst="rect">
            <a:avLst/>
          </a:prstGeom>
        </p:spPr>
      </p:pic>
      <p:sp>
        <p:nvSpPr>
          <p:cNvPr id="6" name="Espace réservé du texte 4"/>
          <p:cNvSpPr txBox="1">
            <a:spLocks/>
          </p:cNvSpPr>
          <p:nvPr/>
        </p:nvSpPr>
        <p:spPr>
          <a:xfrm>
            <a:off x="6778387" y="3756114"/>
            <a:ext cx="1581142" cy="1357810"/>
          </a:xfrm>
          <a:prstGeom prst="rect">
            <a:avLst/>
          </a:prstGeom>
        </p:spPr>
        <p:txBody>
          <a:bodyPr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None/>
              <a:defRPr/>
            </a:pPr>
            <a:r>
              <a:rPr lang="fr-FR" sz="2222" dirty="0"/>
              <a:t>9H </a:t>
            </a:r>
            <a:r>
              <a:rPr lang="fr-FR" sz="2222" dirty="0">
                <a:sym typeface="Wingdings" panose="05000000000000000000" pitchFamily="2" charset="2"/>
              </a:rPr>
              <a:t> 12H</a:t>
            </a:r>
            <a:endParaRPr lang="fr-FR" sz="2222" dirty="0"/>
          </a:p>
          <a:p>
            <a:pPr marL="0" lvl="1" indent="0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None/>
              <a:defRPr/>
            </a:pPr>
            <a:r>
              <a:rPr lang="fr-FR" sz="2222" dirty="0"/>
              <a:t>14H </a:t>
            </a:r>
            <a:r>
              <a:rPr lang="fr-FR" sz="2222" dirty="0">
                <a:sym typeface="Wingdings" panose="05000000000000000000" pitchFamily="2" charset="2"/>
              </a:rPr>
              <a:t>17H</a:t>
            </a:r>
            <a:endParaRPr lang="fr-FR" sz="2222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222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222" dirty="0"/>
          </a:p>
        </p:txBody>
      </p:sp>
      <p:sp>
        <p:nvSpPr>
          <p:cNvPr id="7" name="ZoneTexte 6"/>
          <p:cNvSpPr txBox="1"/>
          <p:nvPr/>
        </p:nvSpPr>
        <p:spPr>
          <a:xfrm>
            <a:off x="6739913" y="3387567"/>
            <a:ext cx="1157689" cy="4342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222" dirty="0"/>
              <a:t>Horaires</a:t>
            </a:r>
          </a:p>
        </p:txBody>
      </p:sp>
      <p:sp>
        <p:nvSpPr>
          <p:cNvPr id="8" name="ZoneTexte 7"/>
          <p:cNvSpPr txBox="1"/>
          <p:nvPr/>
        </p:nvSpPr>
        <p:spPr>
          <a:xfrm rot="675198">
            <a:off x="6207709" y="655804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9964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Récupérer le support de formation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type="body" sz="quarter" idx="10"/>
          </p:nvPr>
        </p:nvSpPr>
        <p:spPr>
          <a:xfrm>
            <a:off x="931681" y="2707408"/>
            <a:ext cx="4250531" cy="32686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fr-FR" sz="1556" dirty="0"/>
              <a:t>Connectez-vous au réseau WIFI « STORM R » avec vos </a:t>
            </a:r>
            <a:r>
              <a:rPr lang="fr-FR" sz="1556" dirty="0" err="1"/>
              <a:t>credentials</a:t>
            </a:r>
            <a:r>
              <a:rPr lang="fr-FR" sz="1556" dirty="0"/>
              <a:t> habituels</a:t>
            </a:r>
          </a:p>
          <a:p>
            <a:r>
              <a:rPr lang="fr-FR" sz="1556" dirty="0"/>
              <a:t>Code et planches à récupérer sur GitHub</a:t>
            </a:r>
            <a:br>
              <a:rPr lang="fr-FR" sz="1556" dirty="0"/>
            </a:br>
            <a:r>
              <a:rPr lang="fr-FR" sz="1556" dirty="0">
                <a:latin typeface="Cascadia Code" panose="020B0609020000020004" pitchFamily="49" charset="0"/>
                <a:cs typeface="Cascadia Code" panose="020B0609020000020004" pitchFamily="49" charset="0"/>
              </a:rPr>
              <a:t>git clone https://github.com/franckginguene/cpp_scalian.git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Renseigner </a:t>
            </a:r>
            <a:r>
              <a:rPr lang="fr-FR" dirty="0"/>
              <a:t>le fichier </a:t>
            </a:r>
            <a:br>
              <a:rPr lang="fr-FR" dirty="0"/>
            </a:br>
            <a:r>
              <a:rPr lang="fr-FR" dirty="0" smtClean="0"/>
              <a:t>« build_and_run_solution.bat »</a:t>
            </a:r>
          </a:p>
          <a:p>
            <a:r>
              <a:rPr lang="fr-FR" dirty="0" smtClean="0"/>
              <a:t>Le champ WIN_SDK se trouve en faisant un clic droit propriété sur un projet Visual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83700" y="5519738"/>
            <a:ext cx="876300" cy="341312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931681" y="2102675"/>
            <a:ext cx="4239229" cy="496301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7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Récupérer le support</a:t>
            </a:r>
          </a:p>
        </p:txBody>
      </p:sp>
      <p:sp>
        <p:nvSpPr>
          <p:cNvPr id="13" name="Espace réservé du texte 6"/>
          <p:cNvSpPr txBox="1">
            <a:spLocks/>
          </p:cNvSpPr>
          <p:nvPr/>
        </p:nvSpPr>
        <p:spPr>
          <a:xfrm>
            <a:off x="5179591" y="669903"/>
            <a:ext cx="4239228" cy="512382"/>
          </a:xfrm>
          <a:prstGeom prst="rect">
            <a:avLst/>
          </a:prstGeom>
        </p:spPr>
        <p:txBody>
          <a:bodyPr/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7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Lancer la solution VS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28" y="3469579"/>
            <a:ext cx="2527501" cy="123577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49" y="2803007"/>
            <a:ext cx="3587750" cy="11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Support Academy_FY2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Scalian - ENG - May 2022.pptx" id="{3968D0D1-9570-4E08-AA0D-A8C0BDA7B695}" vid="{D1A4F37B-FF96-46B4-95B9-57A6ED46E4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ED214C-B51A-4B75-8B08-0E0DBD230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51EF32-6551-47EB-8BA9-22EF81F3DDAC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71af3243-3dd4-4a8d-8c0d-dd76da1f02a5"/>
    <ds:schemaRef ds:uri="http://purl.org/dc/elements/1.1/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Template_Support Academy_FY23</Template>
  <TotalTime>4256</TotalTime>
  <Words>387</Words>
  <Application>Microsoft Office PowerPoint</Application>
  <PresentationFormat>Personnalisé</PresentationFormat>
  <Paragraphs>76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Cascadia Code</vt:lpstr>
      <vt:lpstr>Century Gothic</vt:lpstr>
      <vt:lpstr>Courier New</vt:lpstr>
      <vt:lpstr>Symbol</vt:lpstr>
      <vt:lpstr>Times New Roman</vt:lpstr>
      <vt:lpstr>Wingdings</vt:lpstr>
      <vt:lpstr>Wingdings 2</vt:lpstr>
      <vt:lpstr>Template_Support Academy_FY23</vt:lpstr>
      <vt:lpstr>C++ intermédiaire</vt:lpstr>
      <vt:lpstr>Présentation</vt:lpstr>
      <vt:lpstr>Tour de table</vt:lpstr>
      <vt:lpstr>Objectifs de la formation</vt:lpstr>
      <vt:lpstr>Programme : vous avez voté !</vt:lpstr>
      <vt:lpstr>Programme de la Première journée</vt:lpstr>
      <vt:lpstr>Programme de la Deuxième journée</vt:lpstr>
      <vt:lpstr>Les règles du jeu pendant la formation</vt:lpstr>
      <vt:lpstr>Récupérer le support de formation</vt:lpstr>
      <vt:lpstr>Prêts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Technologies - Conception Dividende</dc:title>
  <dc:creator>GINGUENE Franck</dc:creator>
  <cp:lastModifiedBy>GINGUENE Franck</cp:lastModifiedBy>
  <cp:revision>65</cp:revision>
  <dcterms:created xsi:type="dcterms:W3CDTF">2020-11-18T16:15:56Z</dcterms:created>
  <dcterms:modified xsi:type="dcterms:W3CDTF">2023-01-23T16:23:30Z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